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3" r:id="rId3"/>
    <p:sldId id="266" r:id="rId4"/>
    <p:sldId id="267" r:id="rId5"/>
    <p:sldId id="268" r:id="rId6"/>
    <p:sldId id="264" r:id="rId7"/>
    <p:sldId id="259" r:id="rId8"/>
    <p:sldId id="261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C14C9-260E-40E6-8D36-3D57187D6CE1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5E5077-9E43-4AC9-8EE0-910C03132C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7714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ノート プレースホル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112644" name="スライド番号プレースホル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65A9C1-BFF5-4173-8112-A037A1F1FDD5}" type="slidenum">
              <a:rPr lang="ja-JP" altLang="en-US" smtClean="0"/>
              <a:pPr/>
              <a:t>2</a:t>
            </a:fld>
            <a:endParaRPr lang="ja-JP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1591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1357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5756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248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8306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1658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7777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5913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2462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0019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6657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04CBF-B505-492E-83B5-197BF3B7CC9A}" type="datetimeFigureOut">
              <a:rPr kumimoji="1" lang="ja-JP" altLang="en-US" smtClean="0"/>
              <a:t>2014/3/6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EC08E-920A-4FF9-9DB8-A2B6F8E1B03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36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wmf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wmf"/><Relationship Id="rId4" Type="http://schemas.openxmlformats.org/officeDocument/2006/relationships/image" Target="../media/image10.jpeg"/><Relationship Id="rId9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79512" y="1196752"/>
            <a:ext cx="907300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indent="-173038"/>
            <a:r>
              <a:rPr lang="ja-JP" altLang="ja-JP" sz="2800" dirty="0" smtClean="0"/>
              <a:t>・</a:t>
            </a:r>
            <a:r>
              <a:rPr lang="en-US" altLang="ja-JP" sz="2800" dirty="0" smtClean="0">
                <a:solidFill>
                  <a:srgbClr val="FF0000"/>
                </a:solidFill>
              </a:rPr>
              <a:t>BDA</a:t>
            </a:r>
            <a:r>
              <a:rPr lang="ja-JP" altLang="en-US" sz="2800" dirty="0" smtClean="0">
                <a:solidFill>
                  <a:srgbClr val="FF0000"/>
                </a:solidFill>
              </a:rPr>
              <a:t>の準備において、被害、ゴミの発生、必要物資需要などの想定のために、</a:t>
            </a:r>
            <a:r>
              <a:rPr lang="ja-JP" altLang="ja-JP" sz="2800" u="sng" dirty="0" smtClean="0">
                <a:solidFill>
                  <a:srgbClr val="FF0000"/>
                </a:solidFill>
              </a:rPr>
              <a:t>氾濫</a:t>
            </a:r>
            <a:r>
              <a:rPr lang="ja-JP" altLang="ja-JP" sz="2800" u="sng" dirty="0" smtClean="0">
                <a:solidFill>
                  <a:srgbClr val="FF0000"/>
                </a:solidFill>
              </a:rPr>
              <a:t>分布の想定</a:t>
            </a:r>
            <a:r>
              <a:rPr lang="ja-JP" altLang="ja-JP" sz="2800" dirty="0" smtClean="0">
                <a:solidFill>
                  <a:srgbClr val="FF0000"/>
                </a:solidFill>
              </a:rPr>
              <a:t>を得る必要</a:t>
            </a:r>
            <a:r>
              <a:rPr lang="ja-JP" altLang="ja-JP" sz="2800" dirty="0" smtClean="0"/>
              <a:t>がある。</a:t>
            </a:r>
          </a:p>
          <a:p>
            <a:pPr marL="173038" indent="-173038"/>
            <a:r>
              <a:rPr lang="ja-JP" altLang="ja-JP" sz="2800" dirty="0" smtClean="0"/>
              <a:t>・頻度と浸水深分布の概略を把握することが、基礎情報となる。</a:t>
            </a:r>
          </a:p>
          <a:p>
            <a:pPr marL="173038" indent="-173038"/>
            <a:r>
              <a:rPr lang="ja-JP" altLang="ja-JP" sz="2800" dirty="0" smtClean="0"/>
              <a:t>・氾濫</a:t>
            </a:r>
            <a:r>
              <a:rPr lang="ja-JP" altLang="ja-JP" sz="2800" dirty="0" smtClean="0"/>
              <a:t>形態</a:t>
            </a:r>
            <a:r>
              <a:rPr lang="ja-JP" altLang="en-US" sz="2800" dirty="0" smtClean="0"/>
              <a:t>には</a:t>
            </a:r>
            <a:r>
              <a:rPr lang="ja-JP" altLang="ja-JP" sz="2800" dirty="0" smtClean="0"/>
              <a:t>、</a:t>
            </a:r>
            <a:r>
              <a:rPr lang="ja-JP" altLang="ja-JP" sz="2800" dirty="0" smtClean="0"/>
              <a:t>外</a:t>
            </a:r>
            <a:r>
              <a:rPr lang="ja-JP" altLang="ja-JP" sz="2800" dirty="0" smtClean="0"/>
              <a:t>水</a:t>
            </a:r>
            <a:r>
              <a:rPr lang="ja-JP" altLang="en-US" sz="2800" dirty="0" smtClean="0"/>
              <a:t>氾濫</a:t>
            </a:r>
            <a:r>
              <a:rPr lang="ja-JP" altLang="en-US" sz="2800" dirty="0"/>
              <a:t>と</a:t>
            </a:r>
            <a:r>
              <a:rPr lang="ja-JP" altLang="ja-JP" sz="2800" dirty="0" smtClean="0"/>
              <a:t>内水氾濫</a:t>
            </a:r>
            <a:r>
              <a:rPr lang="ja-JP" altLang="en-US" sz="2800" dirty="0" smtClean="0"/>
              <a:t>（短時間豪雨）</a:t>
            </a:r>
            <a:r>
              <a:rPr lang="ja-JP" altLang="ja-JP" sz="2800" dirty="0" smtClean="0"/>
              <a:t>。</a:t>
            </a:r>
            <a:endParaRPr lang="ja-JP" altLang="ja-JP" sz="2800" dirty="0" smtClean="0"/>
          </a:p>
          <a:p>
            <a:pPr marL="173038" indent="-173038"/>
            <a:endParaRPr lang="en-US" altLang="ja-JP" sz="2800" dirty="0" smtClean="0"/>
          </a:p>
          <a:p>
            <a:pPr marL="173038" indent="-173038"/>
            <a:r>
              <a:rPr lang="ja-JP" altLang="ja-JP" sz="2800" dirty="0" smtClean="0"/>
              <a:t>・</a:t>
            </a:r>
            <a:r>
              <a:rPr lang="ja-JP" altLang="ja-JP" sz="2800" dirty="0" smtClean="0">
                <a:solidFill>
                  <a:srgbClr val="FF0000"/>
                </a:solidFill>
              </a:rPr>
              <a:t>今ある情報</a:t>
            </a:r>
            <a:r>
              <a:rPr lang="ja-JP" altLang="ja-JP" sz="2800" dirty="0" smtClean="0"/>
              <a:t>は</a:t>
            </a:r>
            <a:r>
              <a:rPr lang="ja-JP" altLang="ja-JP" sz="2800" dirty="0" smtClean="0"/>
              <a:t>ハザードマップ</a:t>
            </a:r>
            <a:r>
              <a:rPr lang="ja-JP" altLang="en-US" sz="2800" dirty="0" smtClean="0"/>
              <a:t>の元情報の</a:t>
            </a:r>
            <a:r>
              <a:rPr lang="ja-JP" altLang="ja-JP" sz="2800" dirty="0" smtClean="0">
                <a:solidFill>
                  <a:srgbClr val="FF0000"/>
                </a:solidFill>
              </a:rPr>
              <a:t>浸水</a:t>
            </a:r>
            <a:r>
              <a:rPr lang="ja-JP" altLang="ja-JP" sz="2800" dirty="0" smtClean="0">
                <a:solidFill>
                  <a:srgbClr val="FF0000"/>
                </a:solidFill>
              </a:rPr>
              <a:t>想定</a:t>
            </a:r>
            <a:r>
              <a:rPr lang="ja-JP" altLang="ja-JP" sz="2800" dirty="0" smtClean="0">
                <a:solidFill>
                  <a:srgbClr val="FF0000"/>
                </a:solidFill>
              </a:rPr>
              <a:t>区域図</a:t>
            </a:r>
            <a:r>
              <a:rPr lang="ja-JP" altLang="en-US" sz="2800" dirty="0" smtClean="0"/>
              <a:t>（河川管理者提供）や、</a:t>
            </a:r>
            <a:r>
              <a:rPr lang="ja-JP" altLang="en-US" sz="2800" dirty="0" smtClean="0">
                <a:solidFill>
                  <a:srgbClr val="FF0000"/>
                </a:solidFill>
              </a:rPr>
              <a:t>浸水実績図</a:t>
            </a:r>
            <a:r>
              <a:rPr lang="ja-JP" altLang="en-US" sz="2800" dirty="0" smtClean="0"/>
              <a:t>が利用できる</a:t>
            </a:r>
            <a:r>
              <a:rPr lang="ja-JP" altLang="ja-JP" sz="2800" dirty="0" smtClean="0"/>
              <a:t>。</a:t>
            </a:r>
            <a:endParaRPr lang="ja-JP" altLang="ja-JP" sz="2800" dirty="0" smtClean="0"/>
          </a:p>
          <a:p>
            <a:pPr marL="173038" indent="-173038"/>
            <a:r>
              <a:rPr lang="ja-JP" altLang="ja-JP" sz="2800" dirty="0" smtClean="0"/>
              <a:t>・別途氾濫解析もありうる</a:t>
            </a:r>
            <a:r>
              <a:rPr lang="ja-JP" altLang="en-US" sz="2800" dirty="0" smtClean="0"/>
              <a:t>。作業とお金がかかる。</a:t>
            </a:r>
            <a:endParaRPr lang="en-US" altLang="ja-JP" sz="2800" dirty="0" smtClean="0"/>
          </a:p>
          <a:p>
            <a:pPr marL="173038" indent="-173038"/>
            <a:endParaRPr lang="en-US" altLang="ja-JP" sz="2800" dirty="0" smtClean="0"/>
          </a:p>
          <a:p>
            <a:pPr marL="173038" indent="-173038"/>
            <a:r>
              <a:rPr lang="ja-JP" altLang="en-US" sz="2800" dirty="0" smtClean="0"/>
              <a:t>・</a:t>
            </a:r>
            <a:r>
              <a:rPr lang="ja-JP" altLang="ja-JP" sz="2800" dirty="0" smtClean="0"/>
              <a:t>どう</a:t>
            </a:r>
            <a:r>
              <a:rPr lang="ja-JP" altLang="en-US" sz="2800" dirty="0" smtClean="0"/>
              <a:t>計算する</a:t>
            </a:r>
            <a:r>
              <a:rPr lang="ja-JP" altLang="ja-JP" sz="2800" dirty="0" smtClean="0"/>
              <a:t>かは技術的な</a:t>
            </a:r>
            <a:r>
              <a:rPr lang="ja-JP" altLang="ja-JP" sz="2800" dirty="0" smtClean="0"/>
              <a:t>話</a:t>
            </a:r>
            <a:r>
              <a:rPr lang="ja-JP" altLang="en-US" sz="2800" dirty="0" smtClean="0"/>
              <a:t>（今日は省略）</a:t>
            </a:r>
            <a:r>
              <a:rPr lang="ja-JP" altLang="ja-JP" sz="2800" dirty="0" smtClean="0"/>
              <a:t>。</a:t>
            </a:r>
            <a:endParaRPr lang="ja-JP" altLang="ja-JP" sz="2800" dirty="0" smtClean="0"/>
          </a:p>
          <a:p>
            <a:pPr marL="173038" indent="-173038"/>
            <a:r>
              <a:rPr lang="ja-JP" altLang="en-US" sz="2800" dirty="0" smtClean="0"/>
              <a:t>・被害・発生・需要の計算は、水深との概ねの関係を利用。</a:t>
            </a:r>
            <a:r>
              <a:rPr lang="en-US" altLang="ja-JP" sz="2800" dirty="0" smtClean="0"/>
              <a:t> </a:t>
            </a:r>
            <a:endParaRPr lang="en-US" altLang="ja-JP" sz="2800" dirty="0" smtClean="0"/>
          </a:p>
          <a:p>
            <a:pPr marL="173038" indent="-173038"/>
            <a:endParaRPr lang="ja-JP" altLang="ja-JP" sz="28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51520" y="0"/>
            <a:ext cx="84741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sz="32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氾濫</a:t>
            </a:r>
            <a:r>
              <a:rPr lang="ja-JP" altLang="ja-JP" sz="3200" dirty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想定の必要性と</a:t>
            </a:r>
            <a:r>
              <a:rPr lang="ja-JP" altLang="ja-JP" sz="32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概要</a:t>
            </a:r>
            <a:endParaRPr lang="en-US" altLang="ja-JP" sz="3200" dirty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  <a:p>
            <a:pPr algn="r"/>
            <a:r>
              <a:rPr lang="ja-JP" altLang="en-US" sz="32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　　　　　　　　　　　大同大学　鷲見哲也</a:t>
            </a:r>
            <a:endParaRPr lang="ja-JP" altLang="ja-JP" sz="3200" dirty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  <a:p>
            <a:endParaRPr kumimoji="1" lang="ja-JP" altLang="en-US" sz="3200" dirty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4219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908050"/>
            <a:ext cx="8429625" cy="333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正方形/長方形 15"/>
          <p:cNvSpPr/>
          <p:nvPr/>
        </p:nvSpPr>
        <p:spPr>
          <a:xfrm>
            <a:off x="8682038" y="2420938"/>
            <a:ext cx="461962" cy="2214562"/>
          </a:xfrm>
          <a:prstGeom prst="rect">
            <a:avLst/>
          </a:prstGeom>
        </p:spPr>
        <p:txBody>
          <a:bodyPr vert="eaVert">
            <a:spAutoFit/>
          </a:bodyPr>
          <a:lstStyle/>
          <a:p>
            <a:pPr>
              <a:defRPr/>
            </a:pPr>
            <a:r>
              <a:rPr lang="ja-JP" altLang="en-US" dirty="0">
                <a:solidFill>
                  <a:schemeClr val="accent6">
                    <a:lumMod val="50000"/>
                  </a:schemeClr>
                </a:solidFill>
              </a:rPr>
              <a:t>国交省中部地整ＨＰ</a:t>
            </a:r>
          </a:p>
        </p:txBody>
      </p:sp>
      <p:sp>
        <p:nvSpPr>
          <p:cNvPr id="44036" name="正方形/長方形 5"/>
          <p:cNvSpPr>
            <a:spLocks noChangeArrowheads="1"/>
          </p:cNvSpPr>
          <p:nvPr/>
        </p:nvSpPr>
        <p:spPr bwMode="auto">
          <a:xfrm>
            <a:off x="684213" y="4003675"/>
            <a:ext cx="31940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ja-JP" altLang="en-US" sz="3600">
                <a:solidFill>
                  <a:schemeClr val="tx2"/>
                </a:solidFill>
              </a:rPr>
              <a:t>外水氾濫</a:t>
            </a:r>
          </a:p>
        </p:txBody>
      </p:sp>
      <p:sp>
        <p:nvSpPr>
          <p:cNvPr id="44037" name="正方形/長方形 6"/>
          <p:cNvSpPr>
            <a:spLocks noChangeArrowheads="1"/>
          </p:cNvSpPr>
          <p:nvPr/>
        </p:nvSpPr>
        <p:spPr bwMode="auto">
          <a:xfrm>
            <a:off x="5041900" y="4003675"/>
            <a:ext cx="31940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ja-JP" altLang="en-US" sz="3600">
                <a:solidFill>
                  <a:schemeClr val="tx2"/>
                </a:solidFill>
              </a:rPr>
              <a:t>内水氾濫</a:t>
            </a:r>
          </a:p>
        </p:txBody>
      </p:sp>
      <p:sp>
        <p:nvSpPr>
          <p:cNvPr id="44038" name="正方形/長方形 7"/>
          <p:cNvSpPr>
            <a:spLocks noChangeArrowheads="1"/>
          </p:cNvSpPr>
          <p:nvPr/>
        </p:nvSpPr>
        <p:spPr bwMode="auto">
          <a:xfrm>
            <a:off x="755650" y="1851025"/>
            <a:ext cx="4921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ja-JP" altLang="en-US" sz="2000" b="1">
                <a:solidFill>
                  <a:schemeClr val="bg1"/>
                </a:solidFill>
              </a:rPr>
              <a:t>河川</a:t>
            </a:r>
          </a:p>
        </p:txBody>
      </p:sp>
      <p:sp>
        <p:nvSpPr>
          <p:cNvPr id="44039" name="正方形/長方形 8"/>
          <p:cNvSpPr>
            <a:spLocks noChangeArrowheads="1"/>
          </p:cNvSpPr>
          <p:nvPr/>
        </p:nvSpPr>
        <p:spPr bwMode="auto">
          <a:xfrm>
            <a:off x="4500563" y="3775075"/>
            <a:ext cx="4921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ja-JP" altLang="en-US" sz="2000" b="1">
                <a:solidFill>
                  <a:schemeClr val="bg1"/>
                </a:solidFill>
              </a:rPr>
              <a:t>河川</a:t>
            </a:r>
          </a:p>
        </p:txBody>
      </p:sp>
      <p:cxnSp>
        <p:nvCxnSpPr>
          <p:cNvPr id="11" name="直線矢印コネクタ 10"/>
          <p:cNvCxnSpPr/>
          <p:nvPr/>
        </p:nvCxnSpPr>
        <p:spPr>
          <a:xfrm rot="10800000">
            <a:off x="5435600" y="3068638"/>
            <a:ext cx="571500" cy="1587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タイトル 1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785813"/>
          </a:xfrm>
          <a:gradFill rotWithShape="1">
            <a:gsLst>
              <a:gs pos="0">
                <a:srgbClr val="00FFFF"/>
              </a:gs>
              <a:gs pos="100000">
                <a:srgbClr val="CCFF99"/>
              </a:gs>
            </a:gsLst>
            <a:lin ang="0"/>
          </a:gradFill>
        </p:spPr>
        <p:txBody>
          <a:bodyPr/>
          <a:lstStyle/>
          <a:p>
            <a:pPr eaLnBrk="1" hangingPunct="1">
              <a:defRPr/>
            </a:pPr>
            <a:r>
              <a:rPr lang="ja-JP" altLang="en-US" sz="3600" kern="1200" dirty="0" smtClean="0">
                <a:solidFill>
                  <a:schemeClr val="tx1"/>
                </a:solidFill>
                <a:latin typeface="HG創英角ﾎﾟｯﾌﾟ体" pitchFamily="49" charset="-128"/>
                <a:ea typeface="HG創英角ﾎﾟｯﾌﾟ体" pitchFamily="49" charset="-128"/>
                <a:cs typeface="+mn-cs"/>
              </a:rPr>
              <a:t>「外水氾濫」と「内水氾濫」</a:t>
            </a:r>
            <a:endParaRPr lang="ja-JP" altLang="ja-JP" sz="3600" kern="1200" dirty="0" smtClean="0">
              <a:solidFill>
                <a:schemeClr val="tx1"/>
              </a:solidFill>
              <a:latin typeface="HG創英角ﾎﾟｯﾌﾟ体" pitchFamily="49" charset="-128"/>
              <a:ea typeface="HG創英角ﾎﾟｯﾌﾟ体" pitchFamily="49" charset="-128"/>
              <a:cs typeface="+mn-cs"/>
            </a:endParaRPr>
          </a:p>
        </p:txBody>
      </p:sp>
      <p:sp>
        <p:nvSpPr>
          <p:cNvPr id="44042" name="正方形/長方形 9"/>
          <p:cNvSpPr>
            <a:spLocks noChangeArrowheads="1"/>
          </p:cNvSpPr>
          <p:nvPr/>
        </p:nvSpPr>
        <p:spPr bwMode="auto">
          <a:xfrm>
            <a:off x="107950" y="5373688"/>
            <a:ext cx="9296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3600">
                <a:latin typeface="ＭＳ Ｐゴシック" pitchFamily="50" charset="-128"/>
                <a:ea typeface="HGP創英角ﾎﾟｯﾌﾟ体" pitchFamily="50" charset="-128"/>
                <a:cs typeface="Times New Roman" pitchFamily="18" charset="0"/>
              </a:rPr>
              <a:t>雨により流れてくる流量　　＞　疎通できる能力</a:t>
            </a:r>
            <a:endParaRPr lang="ja-JP" altLang="en-US" sz="3600">
              <a:ea typeface="HGP創英角ﾎﾟｯﾌﾟ体" pitchFamily="50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538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6613"/>
          </a:xfrm>
          <a:gradFill rotWithShape="1">
            <a:gsLst>
              <a:gs pos="0">
                <a:srgbClr val="CCFFFF"/>
              </a:gs>
              <a:gs pos="100000">
                <a:srgbClr val="99FF99"/>
              </a:gs>
            </a:gsLst>
            <a:lin ang="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ja-JP" alt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HG創英角ﾎﾟｯﾌﾟ体" pitchFamily="49" charset="-128"/>
              </a:rPr>
              <a:t>名古屋市洪水・内水ハザードマップ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0" y="162877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ja-JP" altLang="en-US" sz="2800"/>
              <a:t>　</a:t>
            </a:r>
            <a:endParaRPr lang="ja-JP" altLang="ja-JP" sz="2800"/>
          </a:p>
        </p:txBody>
      </p:sp>
      <p:pic>
        <p:nvPicPr>
          <p:cNvPr id="18436" name="Picture 2" descr="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5538"/>
            <a:ext cx="9551988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25689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タイトル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836613"/>
          </a:xfrm>
          <a:solidFill>
            <a:srgbClr val="99FF99"/>
          </a:solidFill>
        </p:spPr>
        <p:txBody>
          <a:bodyPr>
            <a:normAutofit/>
          </a:bodyPr>
          <a:lstStyle/>
          <a:p>
            <a:pPr eaLnBrk="1" hangingPunct="1"/>
            <a:r>
              <a:rPr lang="ja-JP" altLang="en-US" dirty="0" smtClean="0"/>
              <a:t>浸水想定区域図（高浜川の例）</a:t>
            </a:r>
            <a:endParaRPr lang="ja-JP" altLang="en-US" dirty="0" smtClean="0"/>
          </a:p>
        </p:txBody>
      </p:sp>
      <p:pic>
        <p:nvPicPr>
          <p:cNvPr id="1026" name="Picture 2" descr="D:\学外\官民協業研究会\ハザードマップ関係\TAKAHAMA.jp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9660"/>
            <a:ext cx="7884368" cy="5533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3473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タイトル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836613"/>
          </a:xfrm>
          <a:solidFill>
            <a:srgbClr val="99FF99"/>
          </a:solidFill>
        </p:spPr>
        <p:txBody>
          <a:bodyPr>
            <a:normAutofit/>
          </a:bodyPr>
          <a:lstStyle/>
          <a:p>
            <a:pPr eaLnBrk="1" hangingPunct="1"/>
            <a:r>
              <a:rPr lang="ja-JP" altLang="en-US" dirty="0" smtClean="0"/>
              <a:t>浸水想定区域図（矢作川の例）</a:t>
            </a:r>
            <a:endParaRPr lang="ja-JP" alt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7992888" cy="565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24252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474" y="1862138"/>
            <a:ext cx="4812162" cy="499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タイトル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836613"/>
          </a:xfrm>
          <a:solidFill>
            <a:srgbClr val="99FF99"/>
          </a:solidFill>
        </p:spPr>
        <p:txBody>
          <a:bodyPr/>
          <a:lstStyle/>
          <a:p>
            <a:pPr eaLnBrk="1" hangingPunct="1"/>
            <a:r>
              <a:rPr lang="ja-JP" altLang="en-US" dirty="0" smtClean="0"/>
              <a:t>浸水実績図（名古屋市の例）</a:t>
            </a:r>
            <a:endParaRPr lang="ja-JP" altLang="en-US" dirty="0" smtClean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314320" y="5817366"/>
            <a:ext cx="283205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79388" indent="-179388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+mn-lt"/>
                <a:ea typeface="+mn-ea"/>
              </a:rPr>
              <a:t>これは浸水域のみ．</a:t>
            </a:r>
            <a:r>
              <a:rPr lang="en-US" altLang="ja-JP" sz="2000" dirty="0">
                <a:latin typeface="+mn-lt"/>
                <a:ea typeface="+mn-ea"/>
              </a:rPr>
              <a:t/>
            </a:r>
            <a:br>
              <a:rPr lang="en-US" altLang="ja-JP" sz="2000" dirty="0">
                <a:latin typeface="+mn-lt"/>
                <a:ea typeface="+mn-ea"/>
              </a:rPr>
            </a:br>
            <a:r>
              <a:rPr lang="ja-JP" altLang="en-US" sz="2000" dirty="0">
                <a:latin typeface="+mn-lt"/>
                <a:ea typeface="+mn-ea"/>
              </a:rPr>
              <a:t>深さの情報にさらに</a:t>
            </a:r>
            <a:endParaRPr lang="en-US" altLang="ja-JP" sz="2000" dirty="0">
              <a:latin typeface="+mn-lt"/>
              <a:ea typeface="+mn-ea"/>
            </a:endParaRPr>
          </a:p>
          <a:p>
            <a:pPr marL="179388" indent="-179388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+mn-lt"/>
                <a:ea typeface="+mn-ea"/>
              </a:rPr>
              <a:t>変換する余地がある．</a:t>
            </a:r>
            <a:endParaRPr lang="en-US" altLang="ja-JP" sz="2000" dirty="0">
              <a:latin typeface="+mn-lt"/>
              <a:ea typeface="+mn-ea"/>
            </a:endParaRPr>
          </a:p>
        </p:txBody>
      </p:sp>
      <p:sp>
        <p:nvSpPr>
          <p:cNvPr id="21509" name="テキスト ボックス 7"/>
          <p:cNvSpPr txBox="1">
            <a:spLocks noChangeArrowheads="1"/>
          </p:cNvSpPr>
          <p:nvPr/>
        </p:nvSpPr>
        <p:spPr bwMode="auto">
          <a:xfrm>
            <a:off x="5975350" y="908050"/>
            <a:ext cx="3168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388" indent="-179388"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800" dirty="0"/>
              <a:t>2008</a:t>
            </a:r>
            <a:r>
              <a:rPr lang="ja-JP" altLang="en-US" sz="2800" dirty="0"/>
              <a:t>年</a:t>
            </a:r>
            <a:r>
              <a:rPr lang="en-US" altLang="ja-JP" sz="2800" dirty="0"/>
              <a:t>8</a:t>
            </a:r>
            <a:r>
              <a:rPr lang="ja-JP" altLang="en-US" sz="2800" dirty="0"/>
              <a:t>月末</a:t>
            </a:r>
            <a:r>
              <a:rPr lang="ja-JP" altLang="en-US" sz="2800" dirty="0" smtClean="0"/>
              <a:t>豪雨</a:t>
            </a:r>
            <a:endParaRPr lang="en-US" altLang="ja-JP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lum bright="18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1628799"/>
            <a:ext cx="3861722" cy="421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153733" y="5839411"/>
            <a:ext cx="2160587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683568" y="879487"/>
            <a:ext cx="22781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2400" dirty="0"/>
              <a:t>平成</a:t>
            </a:r>
            <a:r>
              <a:rPr lang="en-US" altLang="ja-JP" sz="2400" dirty="0"/>
              <a:t>12</a:t>
            </a:r>
            <a:r>
              <a:rPr lang="ja-JP" altLang="en-US" sz="2400" dirty="0"/>
              <a:t>年までの</a:t>
            </a:r>
          </a:p>
          <a:p>
            <a:r>
              <a:rPr lang="en-US" altLang="ja-JP" sz="2400" dirty="0"/>
              <a:t>3</a:t>
            </a:r>
            <a:r>
              <a:rPr lang="ja-JP" altLang="en-US" sz="2400" dirty="0"/>
              <a:t>洪水の実績図</a:t>
            </a:r>
          </a:p>
        </p:txBody>
      </p:sp>
    </p:spTree>
    <p:extLst>
      <p:ext uri="{BB962C8B-B14F-4D97-AF65-F5344CB8AC3E}">
        <p14:creationId xmlns:p14="http://schemas.microsoft.com/office/powerpoint/2010/main" val="4117276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5724128" cy="463550"/>
          </a:xfr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ja-JP" altLang="en-US" sz="2400" dirty="0"/>
              <a:t>水害に</a:t>
            </a:r>
            <a:r>
              <a:rPr lang="ja-JP" altLang="en-US" sz="2400" dirty="0" smtClean="0"/>
              <a:t>よる被害額・発生需要の分布</a:t>
            </a:r>
            <a:r>
              <a:rPr lang="ja-JP" altLang="en-US" sz="2400" dirty="0"/>
              <a:t>の評価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789363"/>
            <a:ext cx="1498600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/>
                    </a:gs>
                    <a:gs pos="100000">
                      <a:srgbClr val="FFFFCC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738" y="3789363"/>
            <a:ext cx="1466850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/>
                    </a:gs>
                    <a:gs pos="100000">
                      <a:srgbClr val="FFFFCC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313" y="3789363"/>
            <a:ext cx="1506537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/>
                    </a:gs>
                    <a:gs pos="100000">
                      <a:srgbClr val="FFFFCC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3883025"/>
            <a:ext cx="1117600" cy="2514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3403600" y="6451600"/>
            <a:ext cx="1793875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600">
                <a:latin typeface="Times New Roman" pitchFamily="18" charset="0"/>
              </a:rPr>
              <a:t>10</a:t>
            </a:r>
            <a:r>
              <a:rPr lang="ja-JP" altLang="en-US" sz="1600">
                <a:latin typeface="Times New Roman" pitchFamily="18" charset="0"/>
              </a:rPr>
              <a:t>年</a:t>
            </a:r>
            <a:r>
              <a:rPr lang="ja-JP" altLang="en-US" sz="1200">
                <a:latin typeface="Times New Roman" pitchFamily="18" charset="0"/>
              </a:rPr>
              <a:t>確率</a:t>
            </a:r>
            <a:r>
              <a:rPr lang="ja-JP" altLang="en-US" sz="1600">
                <a:latin typeface="Times New Roman" pitchFamily="18" charset="0"/>
              </a:rPr>
              <a:t>内水氾濫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7075488" y="6464300"/>
            <a:ext cx="17526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600">
                <a:latin typeface="Times New Roman" pitchFamily="18" charset="0"/>
              </a:rPr>
              <a:t>150</a:t>
            </a:r>
            <a:r>
              <a:rPr lang="ja-JP" altLang="en-US" sz="1600">
                <a:latin typeface="Times New Roman" pitchFamily="18" charset="0"/>
              </a:rPr>
              <a:t>年矢作川破堤</a:t>
            </a: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5199063" y="6451600"/>
            <a:ext cx="187325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600">
                <a:latin typeface="Times New Roman" pitchFamily="18" charset="0"/>
              </a:rPr>
              <a:t>100</a:t>
            </a:r>
            <a:r>
              <a:rPr lang="ja-JP" altLang="en-US" sz="1600">
                <a:latin typeface="Times New Roman" pitchFamily="18" charset="0"/>
              </a:rPr>
              <a:t>年</a:t>
            </a:r>
            <a:r>
              <a:rPr lang="ja-JP" altLang="en-US" sz="1200">
                <a:latin typeface="Times New Roman" pitchFamily="18" charset="0"/>
              </a:rPr>
              <a:t>確率</a:t>
            </a:r>
            <a:r>
              <a:rPr lang="ja-JP" altLang="en-US" sz="1600">
                <a:latin typeface="Times New Roman" pitchFamily="18" charset="0"/>
              </a:rPr>
              <a:t>内水氾濫</a:t>
            </a:r>
          </a:p>
        </p:txBody>
      </p:sp>
      <p:sp>
        <p:nvSpPr>
          <p:cNvPr id="26635" name="AutoShape 14"/>
          <p:cNvSpPr>
            <a:spLocks noChangeArrowheads="1"/>
          </p:cNvSpPr>
          <p:nvPr/>
        </p:nvSpPr>
        <p:spPr bwMode="auto">
          <a:xfrm>
            <a:off x="73025" y="1239838"/>
            <a:ext cx="3291771" cy="5429747"/>
          </a:xfrm>
          <a:prstGeom prst="roundRect">
            <a:avLst>
              <a:gd name="adj" fmla="val 5897"/>
            </a:avLst>
          </a:prstGeom>
          <a:solidFill>
            <a:srgbClr val="FAFCE4"/>
          </a:solidFill>
          <a:ln w="38100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2000" dirty="0">
                <a:latin typeface="Times New Roman" pitchFamily="18" charset="0"/>
              </a:rPr>
              <a:t>発生確率降雨毎の</a:t>
            </a:r>
          </a:p>
          <a:p>
            <a:pPr eaLnBrk="1" hangingPunct="1"/>
            <a:r>
              <a:rPr lang="ja-JP" altLang="en-US" sz="2000" dirty="0">
                <a:latin typeface="Times New Roman" pitchFamily="18" charset="0"/>
              </a:rPr>
              <a:t>氾濫解析＝</a:t>
            </a:r>
            <a:r>
              <a:rPr lang="ja-JP" altLang="en-US" sz="2000" dirty="0">
                <a:solidFill>
                  <a:srgbClr val="008000"/>
                </a:solidFill>
                <a:latin typeface="Times New Roman" pitchFamily="18" charset="0"/>
              </a:rPr>
              <a:t>水深</a:t>
            </a:r>
            <a:r>
              <a:rPr lang="ja-JP" altLang="en-US" sz="2000" dirty="0" smtClean="0">
                <a:solidFill>
                  <a:srgbClr val="008000"/>
                </a:solidFill>
                <a:latin typeface="Times New Roman" pitchFamily="18" charset="0"/>
              </a:rPr>
              <a:t>分布群</a:t>
            </a:r>
            <a:r>
              <a:rPr lang="ja-JP" altLang="en-US" sz="2000" dirty="0">
                <a:solidFill>
                  <a:srgbClr val="00B050"/>
                </a:solidFill>
                <a:latin typeface="Times New Roman" pitchFamily="18" charset="0"/>
              </a:rPr>
              <a:t>→</a:t>
            </a:r>
            <a:endParaRPr lang="ja-JP" altLang="en-US" sz="2000" dirty="0">
              <a:solidFill>
                <a:srgbClr val="00B050"/>
              </a:solidFill>
              <a:latin typeface="Times New Roman" pitchFamily="18" charset="0"/>
            </a:endParaRPr>
          </a:p>
          <a:p>
            <a:pPr eaLnBrk="1" hangingPunct="1"/>
            <a:r>
              <a:rPr lang="ja-JP" altLang="en-US" sz="2000" dirty="0" smtClean="0">
                <a:latin typeface="Times New Roman" pitchFamily="18" charset="0"/>
              </a:rPr>
              <a:t>　↓</a:t>
            </a:r>
            <a:endParaRPr lang="en-US" altLang="ja-JP" sz="2000" dirty="0" smtClean="0">
              <a:latin typeface="Times New Roman" pitchFamily="18" charset="0"/>
            </a:endParaRPr>
          </a:p>
          <a:p>
            <a:pPr eaLnBrk="1" hangingPunct="1"/>
            <a:r>
              <a:rPr lang="ja-JP" altLang="en-US" sz="2000" dirty="0" smtClean="0">
                <a:latin typeface="Times New Roman" pitchFamily="18" charset="0"/>
              </a:rPr>
              <a:t>　↓←水深に応じた被害額</a:t>
            </a:r>
            <a:endParaRPr lang="en-US" altLang="ja-JP" sz="2000" dirty="0" smtClean="0">
              <a:latin typeface="Times New Roman" pitchFamily="18" charset="0"/>
            </a:endParaRPr>
          </a:p>
          <a:p>
            <a:pPr eaLnBrk="1" hangingPunct="1"/>
            <a:r>
              <a:rPr lang="ja-JP" altLang="en-US" sz="2000" dirty="0" smtClean="0">
                <a:latin typeface="Times New Roman" pitchFamily="18" charset="0"/>
              </a:rPr>
              <a:t>　↓ </a:t>
            </a:r>
            <a:r>
              <a:rPr lang="ja-JP" altLang="en-US" sz="2000" dirty="0">
                <a:latin typeface="Times New Roman" pitchFamily="18" charset="0"/>
              </a:rPr>
              <a:t>　</a:t>
            </a:r>
            <a:r>
              <a:rPr lang="ja-JP" altLang="en-US" sz="2000" dirty="0" smtClean="0">
                <a:latin typeface="Times New Roman" pitchFamily="18" charset="0"/>
              </a:rPr>
              <a:t>・発生量・需要</a:t>
            </a:r>
            <a:endParaRPr lang="en-US" altLang="ja-JP" sz="2000" dirty="0" smtClean="0">
              <a:latin typeface="Times New Roman" pitchFamily="18" charset="0"/>
            </a:endParaRPr>
          </a:p>
          <a:p>
            <a:pPr eaLnBrk="1" hangingPunct="1"/>
            <a:r>
              <a:rPr lang="ja-JP" altLang="en-US" sz="2000" dirty="0">
                <a:latin typeface="Times New Roman" pitchFamily="18" charset="0"/>
              </a:rPr>
              <a:t>　↓ 　</a:t>
            </a:r>
            <a:r>
              <a:rPr lang="ja-JP" altLang="en-US" sz="2000" dirty="0" smtClean="0">
                <a:latin typeface="Times New Roman" pitchFamily="18" charset="0"/>
              </a:rPr>
              <a:t>の関係式</a:t>
            </a:r>
            <a:endParaRPr lang="en-US" altLang="ja-JP" sz="2000" dirty="0" smtClean="0">
              <a:latin typeface="Times New Roman" pitchFamily="18" charset="0"/>
            </a:endParaRPr>
          </a:p>
          <a:p>
            <a:pPr eaLnBrk="1" hangingPunct="1"/>
            <a:r>
              <a:rPr lang="ja-JP" altLang="en-US" sz="2000" dirty="0" smtClean="0">
                <a:latin typeface="Times New Roman" pitchFamily="18" charset="0"/>
              </a:rPr>
              <a:t>　↓</a:t>
            </a:r>
            <a:endParaRPr lang="ja-JP" altLang="en-US" sz="2000" dirty="0">
              <a:latin typeface="Times New Roman" pitchFamily="18" charset="0"/>
            </a:endParaRPr>
          </a:p>
          <a:p>
            <a:pPr eaLnBrk="1" hangingPunct="1"/>
            <a:r>
              <a:rPr lang="ja-JP" altLang="en-US" sz="2000" dirty="0">
                <a:latin typeface="Times New Roman" pitchFamily="18" charset="0"/>
              </a:rPr>
              <a:t>　↓</a:t>
            </a:r>
          </a:p>
          <a:p>
            <a:pPr eaLnBrk="1" hangingPunct="1"/>
            <a:r>
              <a:rPr lang="ja-JP" altLang="en-US" sz="2000" dirty="0">
                <a:latin typeface="Times New Roman" pitchFamily="18" charset="0"/>
              </a:rPr>
              <a:t>　↓</a:t>
            </a:r>
          </a:p>
          <a:p>
            <a:pPr eaLnBrk="1" hangingPunct="1"/>
            <a:r>
              <a:rPr lang="ja-JP" altLang="en-US" sz="2000" dirty="0">
                <a:latin typeface="Times New Roman" pitchFamily="18" charset="0"/>
              </a:rPr>
              <a:t>　↓</a:t>
            </a:r>
          </a:p>
          <a:p>
            <a:pPr eaLnBrk="1" hangingPunct="1"/>
            <a:r>
              <a:rPr lang="ja-JP" altLang="en-US" sz="2000" dirty="0">
                <a:latin typeface="Times New Roman" pitchFamily="18" charset="0"/>
              </a:rPr>
              <a:t>　↓</a:t>
            </a:r>
          </a:p>
          <a:p>
            <a:pPr eaLnBrk="1" hangingPunct="1"/>
            <a:r>
              <a:rPr lang="ja-JP" altLang="en-US" sz="2000" dirty="0" smtClean="0">
                <a:solidFill>
                  <a:srgbClr val="FF0066"/>
                </a:solidFill>
                <a:latin typeface="Times New Roman" pitchFamily="18" charset="0"/>
              </a:rPr>
              <a:t>被害</a:t>
            </a:r>
            <a:r>
              <a:rPr lang="ja-JP" altLang="en-US" sz="2000" dirty="0">
                <a:solidFill>
                  <a:srgbClr val="FF0066"/>
                </a:solidFill>
                <a:latin typeface="Times New Roman" pitchFamily="18" charset="0"/>
              </a:rPr>
              <a:t>額分布（確率毎</a:t>
            </a:r>
            <a:r>
              <a:rPr lang="ja-JP" altLang="en-US" sz="2000" dirty="0" smtClean="0">
                <a:solidFill>
                  <a:srgbClr val="FF0066"/>
                </a:solidFill>
                <a:latin typeface="Times New Roman" pitchFamily="18" charset="0"/>
              </a:rPr>
              <a:t>）</a:t>
            </a:r>
            <a:endParaRPr lang="en-US" altLang="ja-JP" sz="2000" dirty="0" smtClean="0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ja-JP" altLang="en-US" sz="2000" dirty="0" smtClean="0">
                <a:solidFill>
                  <a:srgbClr val="FF0066"/>
                </a:solidFill>
                <a:latin typeface="Times New Roman" pitchFamily="18" charset="0"/>
              </a:rPr>
              <a:t>発生・需要分布</a:t>
            </a:r>
            <a:r>
              <a:rPr lang="ja-JP" altLang="en-US" sz="2000" dirty="0">
                <a:solidFill>
                  <a:srgbClr val="FF0066"/>
                </a:solidFill>
                <a:latin typeface="Times New Roman" pitchFamily="18" charset="0"/>
              </a:rPr>
              <a:t>（確率毎</a:t>
            </a:r>
            <a:r>
              <a:rPr lang="ja-JP" altLang="en-US" sz="2000" dirty="0" smtClean="0">
                <a:solidFill>
                  <a:srgbClr val="FF0066"/>
                </a:solidFill>
                <a:latin typeface="Times New Roman" pitchFamily="18" charset="0"/>
              </a:rPr>
              <a:t>）→</a:t>
            </a:r>
            <a:endParaRPr lang="en-US" altLang="ja-JP" sz="2000" dirty="0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ja-JP" altLang="en-US" sz="2000" dirty="0">
                <a:latin typeface="Times New Roman" pitchFamily="18" charset="0"/>
              </a:rPr>
              <a:t>　</a:t>
            </a:r>
            <a:r>
              <a:rPr lang="ja-JP" altLang="en-US" sz="2000" dirty="0" smtClean="0">
                <a:latin typeface="Times New Roman" pitchFamily="18" charset="0"/>
              </a:rPr>
              <a:t>↓</a:t>
            </a:r>
            <a:endParaRPr lang="en-US" altLang="ja-JP" sz="2000" dirty="0" smtClean="0">
              <a:latin typeface="Times New Roman" pitchFamily="18" charset="0"/>
            </a:endParaRPr>
          </a:p>
          <a:p>
            <a:pPr eaLnBrk="1" hangingPunct="1"/>
            <a:r>
              <a:rPr lang="ja-JP" altLang="en-US" sz="2000" dirty="0">
                <a:latin typeface="Times New Roman" pitchFamily="18" charset="0"/>
              </a:rPr>
              <a:t>　↓ ← </a:t>
            </a:r>
            <a:r>
              <a:rPr lang="ja-JP" altLang="en-US" sz="2000" dirty="0" smtClean="0">
                <a:latin typeface="Times New Roman" pitchFamily="18" charset="0"/>
              </a:rPr>
              <a:t>　確率積分</a:t>
            </a:r>
            <a:endParaRPr lang="ja-JP" altLang="en-US" sz="2000" dirty="0">
              <a:latin typeface="Times New Roman" pitchFamily="18" charset="0"/>
            </a:endParaRPr>
          </a:p>
          <a:p>
            <a:pPr eaLnBrk="1" hangingPunct="1"/>
            <a:r>
              <a:rPr lang="ja-JP" altLang="en-US" sz="2000" dirty="0">
                <a:latin typeface="Times New Roman" pitchFamily="18" charset="0"/>
              </a:rPr>
              <a:t>　</a:t>
            </a:r>
            <a:r>
              <a:rPr lang="ja-JP" altLang="en-US" sz="2000" dirty="0" smtClean="0">
                <a:latin typeface="Times New Roman" pitchFamily="18" charset="0"/>
              </a:rPr>
              <a:t>↓</a:t>
            </a:r>
            <a:endParaRPr lang="en-US" altLang="ja-JP" sz="2000" dirty="0" smtClean="0">
              <a:latin typeface="Times New Roman" pitchFamily="18" charset="0"/>
            </a:endParaRPr>
          </a:p>
          <a:p>
            <a:pPr eaLnBrk="1" hangingPunct="1"/>
            <a:r>
              <a:rPr lang="ja-JP" altLang="en-US" sz="2000" b="1" dirty="0" smtClean="0">
                <a:latin typeface="Times New Roman" pitchFamily="18" charset="0"/>
              </a:rPr>
              <a:t>年あたり期待</a:t>
            </a:r>
            <a:r>
              <a:rPr lang="ja-JP" altLang="en-US" sz="2000" b="1" dirty="0">
                <a:latin typeface="Times New Roman" pitchFamily="18" charset="0"/>
              </a:rPr>
              <a:t>被害額分布</a:t>
            </a:r>
          </a:p>
        </p:txBody>
      </p:sp>
      <p:sp>
        <p:nvSpPr>
          <p:cNvPr id="26636" name="Text Box 15"/>
          <p:cNvSpPr txBox="1">
            <a:spLocks noChangeArrowheads="1"/>
          </p:cNvSpPr>
          <p:nvPr/>
        </p:nvSpPr>
        <p:spPr bwMode="auto">
          <a:xfrm>
            <a:off x="3268270" y="3789363"/>
            <a:ext cx="4644518" cy="463846"/>
          </a:xfrm>
          <a:prstGeom prst="rect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2400" dirty="0">
                <a:latin typeface="Times New Roman" pitchFamily="18" charset="0"/>
              </a:rPr>
              <a:t>被害</a:t>
            </a:r>
            <a:r>
              <a:rPr lang="ja-JP" altLang="en-US" sz="2400" dirty="0" smtClean="0">
                <a:latin typeface="Times New Roman" pitchFamily="18" charset="0"/>
              </a:rPr>
              <a:t>額や発生・需要の分布の</a:t>
            </a:r>
            <a:r>
              <a:rPr lang="ja-JP" altLang="en-US" sz="2400" dirty="0">
                <a:latin typeface="Times New Roman" pitchFamily="18" charset="0"/>
              </a:rPr>
              <a:t>計算</a:t>
            </a:r>
          </a:p>
        </p:txBody>
      </p:sp>
      <p:pic>
        <p:nvPicPr>
          <p:cNvPr id="26637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620713"/>
            <a:ext cx="1462088" cy="274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/>
                    </a:gs>
                    <a:gs pos="100000">
                      <a:srgbClr val="FFFFCC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38" name="Text Box 17"/>
          <p:cNvSpPr txBox="1">
            <a:spLocks noChangeArrowheads="1"/>
          </p:cNvSpPr>
          <p:nvPr/>
        </p:nvSpPr>
        <p:spPr bwMode="auto">
          <a:xfrm>
            <a:off x="3392488" y="3357563"/>
            <a:ext cx="1741487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ja-JP" sz="1600">
                <a:latin typeface="Times New Roman" pitchFamily="18" charset="0"/>
              </a:rPr>
              <a:t>10</a:t>
            </a:r>
            <a:r>
              <a:rPr lang="ja-JP" altLang="en-US" sz="1600">
                <a:latin typeface="Times New Roman" pitchFamily="18" charset="0"/>
              </a:rPr>
              <a:t>年</a:t>
            </a:r>
            <a:r>
              <a:rPr lang="ja-JP" altLang="en-US" sz="1200">
                <a:latin typeface="Times New Roman" pitchFamily="18" charset="0"/>
              </a:rPr>
              <a:t>確率</a:t>
            </a:r>
            <a:r>
              <a:rPr lang="ja-JP" altLang="en-US" sz="1600">
                <a:latin typeface="Times New Roman" pitchFamily="18" charset="0"/>
              </a:rPr>
              <a:t>内水氾濫</a:t>
            </a:r>
          </a:p>
        </p:txBody>
      </p:sp>
      <p:pic>
        <p:nvPicPr>
          <p:cNvPr id="26639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25" y="620713"/>
            <a:ext cx="1485900" cy="274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/>
                    </a:gs>
                    <a:gs pos="100000">
                      <a:srgbClr val="FFFFCC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40" name="Text Box 19"/>
          <p:cNvSpPr txBox="1">
            <a:spLocks noChangeArrowheads="1"/>
          </p:cNvSpPr>
          <p:nvPr/>
        </p:nvSpPr>
        <p:spPr bwMode="auto">
          <a:xfrm>
            <a:off x="5076825" y="3357563"/>
            <a:ext cx="1871663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ja-JP" sz="1600">
                <a:latin typeface="Times New Roman" pitchFamily="18" charset="0"/>
              </a:rPr>
              <a:t>100</a:t>
            </a:r>
            <a:r>
              <a:rPr lang="ja-JP" altLang="en-US" sz="1600">
                <a:latin typeface="Times New Roman" pitchFamily="18" charset="0"/>
              </a:rPr>
              <a:t>年</a:t>
            </a:r>
            <a:r>
              <a:rPr lang="ja-JP" altLang="en-US" sz="1400">
                <a:latin typeface="Times New Roman" pitchFamily="18" charset="0"/>
              </a:rPr>
              <a:t>確率</a:t>
            </a:r>
            <a:r>
              <a:rPr lang="ja-JP" altLang="en-US" sz="1600">
                <a:latin typeface="Times New Roman" pitchFamily="18" charset="0"/>
              </a:rPr>
              <a:t>内水氾濫</a:t>
            </a:r>
          </a:p>
        </p:txBody>
      </p:sp>
      <p:pic>
        <p:nvPicPr>
          <p:cNvPr id="26641" name="Picture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620713"/>
            <a:ext cx="1562100" cy="274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/>
                    </a:gs>
                    <a:gs pos="100000">
                      <a:srgbClr val="FFFFCC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42" name="Text Box 21"/>
          <p:cNvSpPr txBox="1">
            <a:spLocks noChangeArrowheads="1"/>
          </p:cNvSpPr>
          <p:nvPr/>
        </p:nvSpPr>
        <p:spPr bwMode="auto">
          <a:xfrm>
            <a:off x="6948488" y="3351213"/>
            <a:ext cx="1727200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ja-JP" sz="1600">
                <a:latin typeface="Times New Roman" pitchFamily="18" charset="0"/>
              </a:rPr>
              <a:t>150</a:t>
            </a:r>
            <a:r>
              <a:rPr lang="ja-JP" altLang="en-US" sz="1600">
                <a:latin typeface="Times New Roman" pitchFamily="18" charset="0"/>
              </a:rPr>
              <a:t>年　矢作破堤</a:t>
            </a:r>
          </a:p>
        </p:txBody>
      </p:sp>
      <p:sp>
        <p:nvSpPr>
          <p:cNvPr id="26643" name="Text Box 22"/>
          <p:cNvSpPr txBox="1">
            <a:spLocks noChangeArrowheads="1"/>
          </p:cNvSpPr>
          <p:nvPr/>
        </p:nvSpPr>
        <p:spPr bwMode="auto">
          <a:xfrm>
            <a:off x="3419475" y="549275"/>
            <a:ext cx="3178175" cy="457200"/>
          </a:xfrm>
          <a:prstGeom prst="rect">
            <a:avLst/>
          </a:prstGeom>
          <a:solidFill>
            <a:srgbClr val="84EC9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2400">
                <a:latin typeface="Times New Roman" pitchFamily="18" charset="0"/>
              </a:rPr>
              <a:t>被害額分布</a:t>
            </a:r>
            <a:r>
              <a:rPr lang="en-US" altLang="ja-JP" sz="2400">
                <a:latin typeface="Times New Roman" pitchFamily="18" charset="0"/>
              </a:rPr>
              <a:t>(</a:t>
            </a:r>
            <a:r>
              <a:rPr lang="ja-JP" altLang="en-US" sz="2400">
                <a:latin typeface="Times New Roman" pitchFamily="18" charset="0"/>
              </a:rPr>
              <a:t>群）の計算</a:t>
            </a:r>
          </a:p>
        </p:txBody>
      </p:sp>
      <p:grpSp>
        <p:nvGrpSpPr>
          <p:cNvPr id="26644" name="Group 23"/>
          <p:cNvGrpSpPr>
            <a:grpSpLocks/>
          </p:cNvGrpSpPr>
          <p:nvPr/>
        </p:nvGrpSpPr>
        <p:grpSpPr bwMode="auto">
          <a:xfrm>
            <a:off x="7924800" y="700088"/>
            <a:ext cx="1219200" cy="2667000"/>
            <a:chOff x="1344" y="1632"/>
            <a:chExt cx="576" cy="1392"/>
          </a:xfrm>
        </p:grpSpPr>
        <p:pic>
          <p:nvPicPr>
            <p:cNvPr id="26651" name="Picture 2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1632"/>
              <a:ext cx="570" cy="137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652" name="Rectangle 25"/>
            <p:cNvSpPr>
              <a:spLocks noChangeArrowheads="1"/>
            </p:cNvSpPr>
            <p:nvPr/>
          </p:nvSpPr>
          <p:spPr bwMode="auto">
            <a:xfrm>
              <a:off x="1344" y="1632"/>
              <a:ext cx="576" cy="139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</p:grpSp>
      <p:sp>
        <p:nvSpPr>
          <p:cNvPr id="26645" name="AutoShape 26"/>
          <p:cNvSpPr>
            <a:spLocks noChangeArrowheads="1"/>
          </p:cNvSpPr>
          <p:nvPr/>
        </p:nvSpPr>
        <p:spPr bwMode="auto">
          <a:xfrm>
            <a:off x="3154363" y="549275"/>
            <a:ext cx="5989637" cy="3167063"/>
          </a:xfrm>
          <a:prstGeom prst="roundRect">
            <a:avLst>
              <a:gd name="adj" fmla="val 9125"/>
            </a:avLst>
          </a:prstGeom>
          <a:noFill/>
          <a:ln w="381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/>
                    </a:gs>
                    <a:gs pos="100000">
                      <a:srgbClr val="FFFFCC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26646" name="AutoShape 27"/>
          <p:cNvSpPr>
            <a:spLocks noChangeArrowheads="1"/>
          </p:cNvSpPr>
          <p:nvPr/>
        </p:nvSpPr>
        <p:spPr bwMode="auto">
          <a:xfrm>
            <a:off x="3154363" y="3778250"/>
            <a:ext cx="5989637" cy="3079750"/>
          </a:xfrm>
          <a:prstGeom prst="roundRect">
            <a:avLst>
              <a:gd name="adj" fmla="val 9125"/>
            </a:avLst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/>
                    </a:gs>
                    <a:gs pos="100000">
                      <a:srgbClr val="FFFFCC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26648" name="Text Box 29"/>
          <p:cNvSpPr txBox="1">
            <a:spLocks noChangeArrowheads="1"/>
          </p:cNvSpPr>
          <p:nvPr/>
        </p:nvSpPr>
        <p:spPr bwMode="auto">
          <a:xfrm>
            <a:off x="73025" y="908050"/>
            <a:ext cx="1212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/>
              <a:t>評価手法：</a:t>
            </a:r>
          </a:p>
        </p:txBody>
      </p:sp>
      <p:sp>
        <p:nvSpPr>
          <p:cNvPr id="2" name="フリーフォーム 1"/>
          <p:cNvSpPr/>
          <p:nvPr/>
        </p:nvSpPr>
        <p:spPr>
          <a:xfrm>
            <a:off x="828136" y="3234906"/>
            <a:ext cx="1802921" cy="1130198"/>
          </a:xfrm>
          <a:custGeom>
            <a:avLst/>
            <a:gdLst>
              <a:gd name="connsiteX0" fmla="*/ 0 w 1802921"/>
              <a:gd name="connsiteY0" fmla="*/ 0 h 983411"/>
              <a:gd name="connsiteX1" fmla="*/ 0 w 1802921"/>
              <a:gd name="connsiteY1" fmla="*/ 983411 h 983411"/>
              <a:gd name="connsiteX2" fmla="*/ 1802921 w 1802921"/>
              <a:gd name="connsiteY2" fmla="*/ 983411 h 98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2921" h="983411">
                <a:moveTo>
                  <a:pt x="0" y="0"/>
                </a:moveTo>
                <a:lnTo>
                  <a:pt x="0" y="983411"/>
                </a:lnTo>
                <a:lnTo>
                  <a:pt x="1802921" y="983411"/>
                </a:lnTo>
              </a:path>
            </a:pathLst>
          </a:custGeom>
          <a:noFill/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411760" y="405328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水深</a:t>
            </a:r>
            <a:endParaRPr kumimoji="1" lang="ja-JP" altLang="en-US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822230" y="3177659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被害額、ゴミ発生量</a:t>
            </a:r>
            <a:r>
              <a:rPr lang="ja-JP" altLang="en-US" dirty="0" smtClean="0"/>
              <a:t>等</a:t>
            </a:r>
            <a:endParaRPr kumimoji="1" lang="en-US" altLang="ja-JP" dirty="0" smtClean="0"/>
          </a:p>
        </p:txBody>
      </p:sp>
      <p:sp>
        <p:nvSpPr>
          <p:cNvPr id="4" name="フリーフォーム 3"/>
          <p:cNvSpPr/>
          <p:nvPr/>
        </p:nvSpPr>
        <p:spPr>
          <a:xfrm>
            <a:off x="1147313" y="3536830"/>
            <a:ext cx="1354347" cy="819510"/>
          </a:xfrm>
          <a:custGeom>
            <a:avLst/>
            <a:gdLst>
              <a:gd name="connsiteX0" fmla="*/ 0 w 1354347"/>
              <a:gd name="connsiteY0" fmla="*/ 819510 h 819510"/>
              <a:gd name="connsiteX1" fmla="*/ 60385 w 1354347"/>
              <a:gd name="connsiteY1" fmla="*/ 638355 h 819510"/>
              <a:gd name="connsiteX2" fmla="*/ 552091 w 1354347"/>
              <a:gd name="connsiteY2" fmla="*/ 629728 h 819510"/>
              <a:gd name="connsiteX3" fmla="*/ 629729 w 1354347"/>
              <a:gd name="connsiteY3" fmla="*/ 284672 h 819510"/>
              <a:gd name="connsiteX4" fmla="*/ 1017917 w 1354347"/>
              <a:gd name="connsiteY4" fmla="*/ 293298 h 819510"/>
              <a:gd name="connsiteX5" fmla="*/ 1026544 w 1354347"/>
              <a:gd name="connsiteY5" fmla="*/ 34506 h 819510"/>
              <a:gd name="connsiteX6" fmla="*/ 1354347 w 1354347"/>
              <a:gd name="connsiteY6" fmla="*/ 0 h 819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4347" h="819510">
                <a:moveTo>
                  <a:pt x="0" y="819510"/>
                </a:moveTo>
                <a:lnTo>
                  <a:pt x="60385" y="638355"/>
                </a:lnTo>
                <a:lnTo>
                  <a:pt x="552091" y="629728"/>
                </a:lnTo>
                <a:lnTo>
                  <a:pt x="629729" y="284672"/>
                </a:lnTo>
                <a:lnTo>
                  <a:pt x="1017917" y="293298"/>
                </a:lnTo>
                <a:lnTo>
                  <a:pt x="1026544" y="34506"/>
                </a:lnTo>
                <a:lnTo>
                  <a:pt x="1354347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107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780928"/>
            <a:ext cx="4333741" cy="420221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1" y="2104416"/>
            <a:ext cx="5295777" cy="946150"/>
          </a:xfrm>
        </p:spPr>
        <p:txBody>
          <a:bodyPr>
            <a:normAutofit/>
          </a:bodyPr>
          <a:lstStyle/>
          <a:p>
            <a:pPr algn="l"/>
            <a:r>
              <a:rPr lang="ja-JP" altLang="en-US" sz="1600" i="1" dirty="0" smtClean="0"/>
              <a:t>治水対策の効果への効果もわかる</a:t>
            </a:r>
            <a:br>
              <a:rPr lang="ja-JP" altLang="en-US" sz="1600" i="1" dirty="0" smtClean="0"/>
            </a:br>
            <a:r>
              <a:rPr lang="ja-JP" altLang="en-US" sz="1600" i="1" dirty="0" smtClean="0"/>
              <a:t>→　対策コストとの比較での意思決定にも利用可能．</a:t>
            </a: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0" y="981075"/>
            <a:ext cx="5181600" cy="1290638"/>
          </a:xfrm>
          <a:prstGeom prst="rect">
            <a:avLst/>
          </a:prstGeom>
          <a:gradFill rotWithShape="0">
            <a:gsLst>
              <a:gs pos="0">
                <a:srgbClr val="CCFFFF"/>
              </a:gs>
              <a:gs pos="50000">
                <a:schemeClr val="bg1"/>
              </a:gs>
              <a:gs pos="100000">
                <a:srgbClr val="CCFF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defRPr/>
            </a:pPr>
            <a:r>
              <a:rPr lang="en-US" altLang="ja-JP" b="1" dirty="0">
                <a:latin typeface="Times New Roman" pitchFamily="18" charset="0"/>
                <a:ea typeface="ＭＳ Ｐゴシック" pitchFamily="50" charset="-128"/>
              </a:rPr>
              <a:t>◆</a:t>
            </a:r>
            <a:r>
              <a:rPr lang="ja-JP" altLang="en-US" b="1" dirty="0">
                <a:latin typeface="Times New Roman" pitchFamily="18" charset="0"/>
                <a:ea typeface="ＭＳ Ｐゴシック" pitchFamily="50" charset="-128"/>
              </a:rPr>
              <a:t>解析</a:t>
            </a:r>
            <a:r>
              <a:rPr lang="ja-JP" altLang="en-US" b="1" dirty="0" smtClean="0">
                <a:latin typeface="Times New Roman" pitchFamily="18" charset="0"/>
                <a:ea typeface="ＭＳ Ｐゴシック" pitchFamily="50" charset="-128"/>
              </a:rPr>
              <a:t>結果例（被害額を評価する場合）</a:t>
            </a:r>
            <a:endParaRPr lang="ja-JP" altLang="en-US" b="1" dirty="0">
              <a:latin typeface="Times New Roman" pitchFamily="18" charset="0"/>
              <a:ea typeface="ＭＳ Ｐゴシック" pitchFamily="50" charset="-128"/>
            </a:endParaRPr>
          </a:p>
          <a:p>
            <a:pPr>
              <a:defRPr/>
            </a:pPr>
            <a:r>
              <a:rPr lang="ja-JP" altLang="en-US" dirty="0">
                <a:latin typeface="Times New Roman" pitchFamily="18" charset="0"/>
                <a:ea typeface="ＭＳ Ｐゴシック" pitchFamily="50" charset="-128"/>
              </a:rPr>
              <a:t>期待被害額に与える寄与は</a:t>
            </a:r>
          </a:p>
          <a:p>
            <a:pPr>
              <a:defRPr/>
            </a:pPr>
            <a:r>
              <a:rPr lang="ja-JP" altLang="en-US" sz="2400" dirty="0">
                <a:solidFill>
                  <a:srgbClr val="FF0000"/>
                </a:solidFill>
                <a:latin typeface="Times New Roman" pitchFamily="18" charset="0"/>
                <a:ea typeface="ＭＳ Ｐゴシック" pitchFamily="50" charset="-128"/>
              </a:rPr>
              <a:t>外水氾濫</a:t>
            </a:r>
            <a:r>
              <a:rPr lang="ja-JP" altLang="en-US" sz="2400" dirty="0">
                <a:latin typeface="Times New Roman" pitchFamily="18" charset="0"/>
                <a:ea typeface="ＭＳ Ｐゴシック" pitchFamily="50" charset="-128"/>
              </a:rPr>
              <a:t>：</a:t>
            </a:r>
            <a:r>
              <a:rPr lang="ja-JP" altLang="en-US" sz="2400" dirty="0">
                <a:solidFill>
                  <a:srgbClr val="008000"/>
                </a:solidFill>
                <a:latin typeface="Times New Roman" pitchFamily="18" charset="0"/>
                <a:ea typeface="ＭＳ Ｐゴシック" pitchFamily="50" charset="-128"/>
              </a:rPr>
              <a:t>内水氾濫</a:t>
            </a:r>
            <a:r>
              <a:rPr lang="ja-JP" altLang="en-US" sz="2400" dirty="0">
                <a:latin typeface="Times New Roman" pitchFamily="18" charset="0"/>
                <a:ea typeface="ＭＳ Ｐゴシック" pitchFamily="50" charset="-128"/>
              </a:rPr>
              <a:t>＝１：２</a:t>
            </a:r>
            <a:r>
              <a:rPr lang="ja-JP" altLang="en-US" dirty="0">
                <a:latin typeface="Times New Roman" pitchFamily="18" charset="0"/>
                <a:ea typeface="ＭＳ Ｐゴシック" pitchFamily="50" charset="-128"/>
              </a:rPr>
              <a:t>となった</a:t>
            </a:r>
            <a:r>
              <a:rPr lang="en-US" altLang="ja-JP" dirty="0">
                <a:latin typeface="Times New Roman" pitchFamily="18" charset="0"/>
                <a:ea typeface="ＭＳ Ｐゴシック" pitchFamily="50" charset="-128"/>
              </a:rPr>
              <a:t>.</a:t>
            </a:r>
          </a:p>
          <a:p>
            <a:pPr>
              <a:defRPr/>
            </a:pPr>
            <a:r>
              <a:rPr lang="ja-JP" altLang="en-US" dirty="0">
                <a:latin typeface="Times New Roman" pitchFamily="18" charset="0"/>
                <a:ea typeface="ＭＳ Ｐゴシック" pitchFamily="50" charset="-128"/>
              </a:rPr>
              <a:t>住宅地の五六川流域が最も期待被害額が大きい</a:t>
            </a:r>
            <a:r>
              <a:rPr lang="en-US" altLang="ja-JP" dirty="0">
                <a:latin typeface="Times New Roman" pitchFamily="18" charset="0"/>
                <a:ea typeface="ＭＳ Ｐゴシック" pitchFamily="50" charset="-128"/>
              </a:rPr>
              <a:t>.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828" y="2483427"/>
            <a:ext cx="1543143" cy="278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920816" y="6471805"/>
            <a:ext cx="1614155" cy="34650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ja-JP" altLang="en-US" sz="1600">
                <a:latin typeface="Times New Roman" pitchFamily="18" charset="0"/>
              </a:rPr>
              <a:t>期待被害額分布</a:t>
            </a:r>
          </a:p>
        </p:txBody>
      </p:sp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5475288" y="1295400"/>
            <a:ext cx="3592512" cy="5522913"/>
            <a:chOff x="3583" y="960"/>
            <a:chExt cx="2032" cy="3124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3" y="960"/>
              <a:ext cx="1571" cy="29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chemeClr val="bg1"/>
                      </a:gs>
                      <a:gs pos="100000">
                        <a:srgbClr val="FFFFCC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9" name="Group 5"/>
            <p:cNvGrpSpPr>
              <a:grpSpLocks noChangeAspect="1"/>
            </p:cNvGrpSpPr>
            <p:nvPr/>
          </p:nvGrpSpPr>
          <p:grpSpPr bwMode="auto">
            <a:xfrm>
              <a:off x="4740" y="1632"/>
              <a:ext cx="875" cy="1584"/>
              <a:chOff x="768" y="816"/>
              <a:chExt cx="789" cy="1429"/>
            </a:xfrm>
          </p:grpSpPr>
          <p:grpSp>
            <p:nvGrpSpPr>
              <p:cNvPr id="11" name="Group 6"/>
              <p:cNvGrpSpPr>
                <a:grpSpLocks noChangeAspect="1"/>
              </p:cNvGrpSpPr>
              <p:nvPr/>
            </p:nvGrpSpPr>
            <p:grpSpPr bwMode="auto">
              <a:xfrm>
                <a:off x="768" y="816"/>
                <a:ext cx="789" cy="1429"/>
                <a:chOff x="2327" y="3174"/>
                <a:chExt cx="1212" cy="2550"/>
              </a:xfrm>
            </p:grpSpPr>
            <p:pic>
              <p:nvPicPr>
                <p:cNvPr id="13" name="Picture 7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27" y="3174"/>
                  <a:ext cx="1209" cy="2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" name="Rectangle 8"/>
                <p:cNvSpPr>
                  <a:spLocks noChangeAspect="1" noChangeArrowheads="1"/>
                </p:cNvSpPr>
                <p:nvPr/>
              </p:nvSpPr>
              <p:spPr bwMode="auto">
                <a:xfrm>
                  <a:off x="2327" y="3174"/>
                  <a:ext cx="1212" cy="2550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eaLnBrk="1" hangingPunct="1"/>
                  <a:endParaRPr lang="ja-JP" altLang="en-US"/>
                </a:p>
              </p:txBody>
            </p:sp>
          </p:grpSp>
          <p:sp>
            <p:nvSpPr>
              <p:cNvPr id="12" name="Text Box 9"/>
              <p:cNvSpPr txBox="1">
                <a:spLocks noChangeAspect="1" noChangeArrowheads="1"/>
              </p:cNvSpPr>
              <p:nvPr/>
            </p:nvSpPr>
            <p:spPr bwMode="auto">
              <a:xfrm>
                <a:off x="792" y="864"/>
                <a:ext cx="760" cy="9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rgbClr val="FF0000"/>
                    </a:solidFill>
                    <a:prstDash val="sysDot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ja-JP" altLang="en-US" sz="1200">
                    <a:latin typeface="Times New Roman" pitchFamily="18" charset="0"/>
                  </a:rPr>
                  <a:t>期待被害額</a:t>
                </a:r>
                <a:r>
                  <a:rPr lang="en-US" altLang="ja-JP" sz="1200">
                    <a:latin typeface="Times New Roman" pitchFamily="18" charset="0"/>
                  </a:rPr>
                  <a:t>(</a:t>
                </a:r>
                <a:r>
                  <a:rPr lang="ja-JP" altLang="en-US" sz="1200">
                    <a:latin typeface="Times New Roman" pitchFamily="18" charset="0"/>
                  </a:rPr>
                  <a:t>万円</a:t>
                </a:r>
                <a:r>
                  <a:rPr lang="en-US" altLang="ja-JP" sz="1200">
                    <a:latin typeface="Times New Roman" pitchFamily="18" charset="0"/>
                  </a:rPr>
                  <a:t>)</a:t>
                </a:r>
              </a:p>
            </p:txBody>
          </p:sp>
        </p:grp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3835" y="3888"/>
              <a:ext cx="913" cy="1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ja-JP" altLang="en-US" sz="1600">
                  <a:latin typeface="Times New Roman" pitchFamily="18" charset="0"/>
                </a:rPr>
                <a:t>期待被害額分布</a:t>
              </a:r>
            </a:p>
          </p:txBody>
        </p:sp>
      </p:grp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4474179" y="0"/>
            <a:ext cx="4638675" cy="1308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2400" dirty="0">
                <a:latin typeface="Times New Roman" pitchFamily="18" charset="0"/>
              </a:rPr>
              <a:t>頻度の高い内水氾濫による</a:t>
            </a:r>
          </a:p>
          <a:p>
            <a:pPr eaLnBrk="1" hangingPunct="1"/>
            <a:r>
              <a:rPr lang="ja-JP" altLang="en-US" sz="2400" dirty="0">
                <a:latin typeface="Times New Roman" pitchFamily="18" charset="0"/>
              </a:rPr>
              <a:t>　被害リスクは，破堤に比べて高く</a:t>
            </a:r>
          </a:p>
          <a:p>
            <a:pPr eaLnBrk="1" hangingPunct="1"/>
            <a:r>
              <a:rPr lang="ja-JP" altLang="en-US" sz="2400" dirty="0">
                <a:latin typeface="Times New Roman" pitchFamily="18" charset="0"/>
              </a:rPr>
              <a:t>　地区による分布がある</a:t>
            </a:r>
          </a:p>
        </p:txBody>
      </p:sp>
      <p:sp>
        <p:nvSpPr>
          <p:cNvPr id="16" name="Line 23"/>
          <p:cNvSpPr>
            <a:spLocks noChangeShapeType="1"/>
          </p:cNvSpPr>
          <p:nvPr/>
        </p:nvSpPr>
        <p:spPr bwMode="auto">
          <a:xfrm flipV="1">
            <a:off x="3795373" y="1092200"/>
            <a:ext cx="936625" cy="431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ja-JP" altLang="en-US"/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0" y="228600"/>
            <a:ext cx="4355976" cy="5334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solidFill>
              <a:schemeClr val="tx1"/>
            </a:solidFill>
            <a:miter lim="800000"/>
            <a:headEnd/>
            <a:tailEnd/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ja-JP" altLang="en-US" sz="2400" dirty="0" smtClean="0"/>
              <a:t>期待被害額分布</a:t>
            </a:r>
            <a:r>
              <a:rPr lang="ja-JP" altLang="en-US" sz="2400" dirty="0"/>
              <a:t>（</a:t>
            </a:r>
            <a:r>
              <a:rPr lang="ja-JP" altLang="en-US" sz="2400" dirty="0" smtClean="0"/>
              <a:t>発生・需要）の計算例</a:t>
            </a:r>
            <a:endParaRPr lang="en-US" altLang="ja-JP" sz="2400" dirty="0" smtClean="0"/>
          </a:p>
        </p:txBody>
      </p:sp>
      <p:cxnSp>
        <p:nvCxnSpPr>
          <p:cNvPr id="3" name="直線矢印コネクタ 2"/>
          <p:cNvCxnSpPr/>
          <p:nvPr/>
        </p:nvCxnSpPr>
        <p:spPr>
          <a:xfrm>
            <a:off x="2771800" y="4869160"/>
            <a:ext cx="0" cy="504056"/>
          </a:xfrm>
          <a:prstGeom prst="straightConnector1">
            <a:avLst/>
          </a:prstGeom>
          <a:ln w="571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/>
          <p:nvPr/>
        </p:nvCxnSpPr>
        <p:spPr>
          <a:xfrm>
            <a:off x="2771800" y="5445224"/>
            <a:ext cx="0" cy="864096"/>
          </a:xfrm>
          <a:prstGeom prst="straightConnector1">
            <a:avLst/>
          </a:prstGeom>
          <a:ln w="57150">
            <a:solidFill>
              <a:srgbClr val="00B05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正方形/長方形 18"/>
          <p:cNvSpPr/>
          <p:nvPr/>
        </p:nvSpPr>
        <p:spPr>
          <a:xfrm>
            <a:off x="1738290" y="4905204"/>
            <a:ext cx="1827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solidFill>
                  <a:srgbClr val="FF0000"/>
                </a:solidFill>
                <a:latin typeface="Times New Roman" pitchFamily="18" charset="0"/>
                <a:ea typeface="ＭＳ Ｐゴシック" pitchFamily="50" charset="-128"/>
              </a:rPr>
              <a:t>外</a:t>
            </a:r>
            <a:r>
              <a:rPr lang="ja-JP" altLang="en-US" dirty="0" smtClean="0">
                <a:solidFill>
                  <a:srgbClr val="FF0000"/>
                </a:solidFill>
                <a:latin typeface="Times New Roman" pitchFamily="18" charset="0"/>
                <a:ea typeface="ＭＳ Ｐゴシック" pitchFamily="50" charset="-128"/>
              </a:rPr>
              <a:t>水被害　リスク</a:t>
            </a:r>
            <a:endParaRPr lang="ja-JP" altLang="en-US" dirty="0"/>
          </a:p>
        </p:txBody>
      </p:sp>
      <p:sp>
        <p:nvSpPr>
          <p:cNvPr id="21" name="正方形/長方形 20"/>
          <p:cNvSpPr/>
          <p:nvPr/>
        </p:nvSpPr>
        <p:spPr>
          <a:xfrm>
            <a:off x="1663804" y="5692606"/>
            <a:ext cx="1827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>
                <a:solidFill>
                  <a:srgbClr val="008000"/>
                </a:solidFill>
                <a:latin typeface="Times New Roman" pitchFamily="18" charset="0"/>
                <a:ea typeface="ＭＳ Ｐゴシック" pitchFamily="50" charset="-128"/>
              </a:rPr>
              <a:t>内水被害　リスク</a:t>
            </a:r>
            <a:endParaRPr lang="ja-JP" altLang="en-US" dirty="0"/>
          </a:p>
        </p:txBody>
      </p:sp>
      <p:cxnSp>
        <p:nvCxnSpPr>
          <p:cNvPr id="23" name="直線矢印コネクタ 22"/>
          <p:cNvCxnSpPr/>
          <p:nvPr/>
        </p:nvCxnSpPr>
        <p:spPr>
          <a:xfrm>
            <a:off x="2051720" y="4869160"/>
            <a:ext cx="1439828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294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390</Words>
  <Application>Microsoft Office PowerPoint</Application>
  <PresentationFormat>画面に合わせる (4:3)</PresentationFormat>
  <Paragraphs>72</Paragraphs>
  <Slides>8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​​テーマ</vt:lpstr>
      <vt:lpstr>PowerPoint プレゼンテーション</vt:lpstr>
      <vt:lpstr>「外水氾濫」と「内水氾濫」</vt:lpstr>
      <vt:lpstr>名古屋市洪水・内水ハザードマップ</vt:lpstr>
      <vt:lpstr>浸水想定区域図（高浜川の例）</vt:lpstr>
      <vt:lpstr>浸水想定区域図（矢作川の例）</vt:lpstr>
      <vt:lpstr>浸水実績図（名古屋市の例）</vt:lpstr>
      <vt:lpstr>水害による被害額・発生需要の分布の評価</vt:lpstr>
      <vt:lpstr>治水対策の効果への効果もわかる →　対策コストとの比較での意思決定にも利用可能．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philly</dc:creator>
  <cp:lastModifiedBy>philly</cp:lastModifiedBy>
  <cp:revision>5</cp:revision>
  <dcterms:created xsi:type="dcterms:W3CDTF">2014-02-07T05:58:52Z</dcterms:created>
  <dcterms:modified xsi:type="dcterms:W3CDTF">2014-03-06T03:52:56Z</dcterms:modified>
</cp:coreProperties>
</file>